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70" r:id="rId4"/>
    <p:sldId id="273" r:id="rId5"/>
    <p:sldId id="260" r:id="rId6"/>
    <p:sldId id="261" r:id="rId7"/>
    <p:sldId id="268" r:id="rId8"/>
    <p:sldId id="269" r:id="rId9"/>
    <p:sldId id="264" r:id="rId10"/>
    <p:sldId id="262" r:id="rId11"/>
    <p:sldId id="266" r:id="rId12"/>
    <p:sldId id="267" r:id="rId13"/>
    <p:sldId id="272" r:id="rId14"/>
    <p:sldId id="271" r:id="rId15"/>
    <p:sldId id="26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8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27184" y="383426"/>
            <a:ext cx="8520600" cy="9459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社群媒體分析</a:t>
            </a:r>
            <a:r>
              <a:rPr lang="zh-TW" b="1" dirty="0" smtClean="0">
                <a:solidFill>
                  <a:schemeClr val="bg1"/>
                </a:solidFill>
              </a:rPr>
              <a:t>期末報告</a:t>
            </a:r>
            <a:endParaRPr lang="zh-TW" b="1" dirty="0">
              <a:solidFill>
                <a:schemeClr val="bg1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-53788" y="3133802"/>
            <a:ext cx="3184526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姓</a:t>
            </a:r>
            <a:r>
              <a:rPr lang="zh-TW" altLang="en-US" dirty="0">
                <a:solidFill>
                  <a:schemeClr val="bg1"/>
                </a:solidFill>
              </a:rPr>
              <a:t>名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zh-TW" altLang="en-US" dirty="0" smtClean="0">
                <a:solidFill>
                  <a:schemeClr val="bg1"/>
                </a:solidFill>
              </a:rPr>
              <a:t>黃佳郁</a:t>
            </a:r>
            <a:endParaRPr lang="zh-TW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dirty="0">
                <a:solidFill>
                  <a:schemeClr val="bg1"/>
                </a:solidFill>
              </a:rPr>
              <a:t>日期</a:t>
            </a:r>
            <a:r>
              <a:rPr lang="zh-TW" dirty="0" smtClean="0">
                <a:solidFill>
                  <a:schemeClr val="bg1"/>
                </a:solidFill>
              </a:rPr>
              <a:t>：</a:t>
            </a:r>
            <a:r>
              <a:rPr lang="en-US" altLang="zh-TW" dirty="0" smtClean="0">
                <a:solidFill>
                  <a:schemeClr val="bg1"/>
                </a:solidFill>
              </a:rPr>
              <a:t>2017/01/15</a:t>
            </a:r>
            <a:endParaRPr lang="zh-TW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資料分析</a:t>
            </a:r>
            <a:r>
              <a:rPr lang="zh-TW" sz="3200" b="1" dirty="0" smtClean="0"/>
              <a:t>結果</a:t>
            </a:r>
            <a:endParaRPr lang="zh-TW" sz="3200" b="1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2166079"/>
            <a:ext cx="8520600" cy="2402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 altLang="en-US" dirty="0"/>
              <a:t>藉</a:t>
            </a:r>
            <a:r>
              <a:rPr lang="zh-TW" altLang="en-US" dirty="0" smtClean="0"/>
              <a:t>由統計結果發現，實際</a:t>
            </a:r>
            <a:r>
              <a:rPr lang="zh-TW" altLang="en-US" dirty="0" smtClean="0"/>
              <a:t>並不完全如</a:t>
            </a:r>
            <a:r>
              <a:rPr lang="zh-TW" altLang="en-US" dirty="0" smtClean="0"/>
              <a:t>所觀察的</a:t>
            </a:r>
            <a:r>
              <a:rPr lang="zh-TW" altLang="en-US" dirty="0" smtClean="0"/>
              <a:t>，將於結果進行詳細說明。</a:t>
            </a:r>
            <a:endParaRPr lang="en-US" altLang="zh-TW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zh-TW" altLang="en-US" dirty="0" smtClean="0"/>
              <a:t>以下為分析結果：</a:t>
            </a:r>
            <a:endParaRPr 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</a:t>
            </a:r>
            <a:r>
              <a:rPr lang="zh-TW" altLang="en-US" dirty="0" smtClean="0"/>
              <a:t>粉絲頁的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文類別及各類別文章數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200" t="30154" r="55008" b="13240"/>
          <a:stretch/>
        </p:blipFill>
        <p:spPr>
          <a:xfrm>
            <a:off x="3132944" y="1802500"/>
            <a:ext cx="2990538" cy="30924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844" t="37659" r="56384" b="6604"/>
          <a:stretch/>
        </p:blipFill>
        <p:spPr>
          <a:xfrm>
            <a:off x="6123482" y="1802500"/>
            <a:ext cx="2936048" cy="3091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4035" t="29467" r="56424" b="14698"/>
          <a:stretch/>
        </p:blipFill>
        <p:spPr>
          <a:xfrm>
            <a:off x="224853" y="1802500"/>
            <a:ext cx="2908091" cy="309178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26826" y="14947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04741" y="149472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794" y="147691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92026" y="1169133"/>
            <a:ext cx="5230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藉由此分析，可以發現個粉絲專頁習慣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文的類別，如圖所示：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9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3942" t="30929" r="22260" b="13272"/>
          <a:stretch/>
        </p:blipFill>
        <p:spPr>
          <a:xfrm>
            <a:off x="4645557" y="855825"/>
            <a:ext cx="4408503" cy="21688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3693" t="30692" r="21947" b="12448"/>
          <a:stretch/>
        </p:blipFill>
        <p:spPr>
          <a:xfrm>
            <a:off x="46762" y="187956"/>
            <a:ext cx="4598795" cy="22854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4005" t="31983" r="21161" b="11077"/>
          <a:stretch/>
        </p:blipFill>
        <p:spPr>
          <a:xfrm>
            <a:off x="1271071" y="2847824"/>
            <a:ext cx="4430914" cy="2188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762" y="215619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0150" y="27169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20626" y="474390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35353" y="3876816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依據各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文類別的</a:t>
            </a:r>
            <a:r>
              <a:rPr lang="zh-TW" altLang="en-US" dirty="0"/>
              <a:t>評論</a:t>
            </a:r>
            <a:r>
              <a:rPr lang="zh-TW" altLang="en-US" dirty="0" smtClean="0"/>
              <a:t>數及</a:t>
            </a:r>
            <a:r>
              <a:rPr lang="zh-TW" altLang="en-US" dirty="0"/>
              <a:t>點</a:t>
            </a:r>
            <a:r>
              <a:rPr lang="zh-TW" altLang="en-US" dirty="0" smtClean="0"/>
              <a:t>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5110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三粉絲專頁依據各類別</a:t>
            </a:r>
            <a:r>
              <a:rPr lang="en-US" altLang="zh-TW" dirty="0" err="1"/>
              <a:t>po</a:t>
            </a:r>
            <a:r>
              <a:rPr lang="zh-TW" altLang="en-US" dirty="0"/>
              <a:t>分類</a:t>
            </a:r>
            <a:r>
              <a:rPr lang="zh-TW" altLang="en-US" dirty="0" smtClean="0"/>
              <a:t>分析按</a:t>
            </a:r>
            <a:r>
              <a:rPr lang="zh-TW" altLang="en-US" dirty="0"/>
              <a:t>讚</a:t>
            </a:r>
            <a:r>
              <a:rPr lang="zh-TW" altLang="en-US" dirty="0" smtClean="0"/>
              <a:t>數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240" t="32277" r="45760" b="6958"/>
          <a:stretch/>
        </p:blipFill>
        <p:spPr>
          <a:xfrm>
            <a:off x="82446" y="1896255"/>
            <a:ext cx="3200400" cy="3125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346" t="30172" r="47540" b="8771"/>
          <a:stretch/>
        </p:blipFill>
        <p:spPr>
          <a:xfrm>
            <a:off x="3072445" y="1896255"/>
            <a:ext cx="3013561" cy="3125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9022" t="33743" r="47782" b="5491"/>
          <a:stretch/>
        </p:blipFill>
        <p:spPr>
          <a:xfrm>
            <a:off x="6086006" y="1896256"/>
            <a:ext cx="3035509" cy="31254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11700" y="1107666"/>
            <a:ext cx="831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將箱型圖設定</a:t>
            </a:r>
            <a:r>
              <a:rPr lang="en-US" altLang="zh-TW" dirty="0" smtClean="0"/>
              <a:t>o</a:t>
            </a:r>
            <a:r>
              <a:rPr lang="en-US" altLang="zh-TW" dirty="0" smtClean="0"/>
              <a:t>utlier</a:t>
            </a:r>
            <a:r>
              <a:rPr lang="zh-TW" altLang="en-US" dirty="0" smtClean="0"/>
              <a:t>後觀察，可以發現，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，正如最開始所提的，在影片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文部份的按讚數最多</a:t>
            </a:r>
            <a:endParaRPr lang="en-US" altLang="zh-TW" dirty="0" smtClean="0"/>
          </a:p>
          <a:p>
            <a:r>
              <a:rPr lang="zh-TW" altLang="en-US" dirty="0" smtClean="0"/>
              <a:t>然而，另兩個則不然，以相片為最高，影片則次之，但由此可見，影片仍會影響按讚數多寡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61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三粉絲專頁依據各類別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分類分析留言數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214" t="32204" r="44884" b="6739"/>
          <a:stretch/>
        </p:blipFill>
        <p:spPr>
          <a:xfrm>
            <a:off x="0" y="2010556"/>
            <a:ext cx="3209394" cy="30701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030" t="31368" r="45806" b="7722"/>
          <a:stretch/>
        </p:blipFill>
        <p:spPr>
          <a:xfrm>
            <a:off x="2884119" y="2010556"/>
            <a:ext cx="3150967" cy="30701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8604" t="30069" r="45576" b="7272"/>
          <a:stretch/>
        </p:blipFill>
        <p:spPr>
          <a:xfrm>
            <a:off x="6035086" y="2010556"/>
            <a:ext cx="3120154" cy="307017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0367" y="164000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Domino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9394" y="161283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PChome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08404" y="161283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11700" y="1107666"/>
            <a:ext cx="852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再將留言數也設定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，可以發現，在留言數部分，仍然只有</a:t>
            </a:r>
            <a:r>
              <a:rPr lang="en-US" altLang="zh-TW" dirty="0" smtClean="0"/>
              <a:t>Domino</a:t>
            </a:r>
            <a:r>
              <a:rPr lang="zh-TW" altLang="en-US" dirty="0" smtClean="0"/>
              <a:t>影片留言數最高，且與另兩者相比，其特別明顯，值得進一步探討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1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結語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053651"/>
            <a:ext cx="8520600" cy="25152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600"/>
              </a:spcBef>
            </a:pPr>
            <a:r>
              <a:rPr lang="en-US" altLang="zh-TW" dirty="0" smtClean="0"/>
              <a:t>		</a:t>
            </a:r>
            <a:r>
              <a:rPr lang="zh-TW" dirty="0" smtClean="0"/>
              <a:t>透過</a:t>
            </a:r>
            <a:r>
              <a:rPr lang="zh-TW" dirty="0"/>
              <a:t>這個</a:t>
            </a:r>
            <a:r>
              <a:rPr lang="zh-TW" dirty="0" smtClean="0"/>
              <a:t>作業</a:t>
            </a:r>
            <a:r>
              <a:rPr lang="zh-TW" altLang="en-US" dirty="0" smtClean="0"/>
              <a:t>了解當獲得資料時，可藉由</a:t>
            </a:r>
            <a:r>
              <a:rPr lang="zh-TW" altLang="en-US" dirty="0" smtClean="0"/>
              <a:t>那些</a:t>
            </a:r>
            <a:r>
              <a:rPr lang="zh-TW" altLang="en-US" dirty="0" smtClean="0"/>
              <a:t>方</a:t>
            </a:r>
            <a:r>
              <a:rPr lang="zh-TW" altLang="en-US" dirty="0"/>
              <a:t>式</a:t>
            </a:r>
            <a:r>
              <a:rPr lang="zh-TW" altLang="en-US" dirty="0" smtClean="0"/>
              <a:t>進行</a:t>
            </a:r>
            <a:r>
              <a:rPr lang="zh-TW" altLang="en-US" dirty="0" smtClean="0"/>
              <a:t>分析，除了實際觀察外，亦可透過實際進行分析驗證</a:t>
            </a:r>
            <a:r>
              <a:rPr lang="zh-TW" altLang="en-US" dirty="0"/>
              <a:t>其</a:t>
            </a:r>
            <a:r>
              <a:rPr lang="zh-TW" altLang="en-US" dirty="0" smtClean="0"/>
              <a:t>正確性，我認為，</a:t>
            </a:r>
            <a:r>
              <a:rPr lang="zh-TW" altLang="en-US" dirty="0"/>
              <a:t>藉</a:t>
            </a:r>
            <a:r>
              <a:rPr lang="zh-TW" altLang="en-US" dirty="0" smtClean="0"/>
              <a:t>由各項分析結果，有助於提升銷售量，探討顧客群所感興趣的東西，並以他所感興趣的方式進行，可吸引更多的客戶</a:t>
            </a:r>
            <a:r>
              <a:rPr lang="zh-TW" altLang="en-US" dirty="0" smtClean="0"/>
              <a:t>。除了以上所探討的類別、文字多寡、活動等，亦能透過年齡層進行分析，在商業行為上，年齡亦是一大影響因素。</a:t>
            </a:r>
            <a:endParaRPr 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報告大綱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91914" y="1484025"/>
            <a:ext cx="7940385" cy="30848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背景與觀察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分析方法與目的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資料統計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資料分析結果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dirty="0"/>
              <a:t>結論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535" t="21813" r="46045" b="19640"/>
          <a:stretch/>
        </p:blipFill>
        <p:spPr>
          <a:xfrm>
            <a:off x="193151" y="307299"/>
            <a:ext cx="2952037" cy="3679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297" t="21461" r="46111" b="15158"/>
          <a:stretch/>
        </p:blipFill>
        <p:spPr>
          <a:xfrm>
            <a:off x="2057287" y="987584"/>
            <a:ext cx="2648741" cy="3551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7899" t="32486" r="40509" b="32138"/>
          <a:stretch/>
        </p:blipFill>
        <p:spPr>
          <a:xfrm>
            <a:off x="4107866" y="1952212"/>
            <a:ext cx="4924596" cy="310185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407458" y="153649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藉由觀察，發現影片好像時常有較多人點讚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078718" y="312574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715648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374055" y="473898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715648" y="4581438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078718" y="4601601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366733" y="318279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93151" y="3677502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057287" y="4286515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3263" y="463478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偶爾人數會多得很誇張，通常是有活動時</a:t>
            </a:r>
            <a:endParaRPr lang="zh-TW" altLang="en-US" dirty="0"/>
          </a:p>
        </p:txBody>
      </p:sp>
      <p:sp>
        <p:nvSpPr>
          <p:cNvPr id="19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</p:spTree>
    <p:extLst>
      <p:ext uri="{BB962C8B-B14F-4D97-AF65-F5344CB8AC3E}">
        <p14:creationId xmlns:p14="http://schemas.microsoft.com/office/powerpoint/2010/main" val="158410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495" t="20692" r="46193" b="6157"/>
          <a:stretch/>
        </p:blipFill>
        <p:spPr>
          <a:xfrm>
            <a:off x="6082247" y="879999"/>
            <a:ext cx="2664513" cy="41669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2825" t="22878" r="47175" b="10674"/>
          <a:stretch/>
        </p:blipFill>
        <p:spPr>
          <a:xfrm>
            <a:off x="299802" y="144404"/>
            <a:ext cx="2555824" cy="4776455"/>
          </a:xfrm>
          <a:prstGeom prst="rect">
            <a:avLst/>
          </a:prstGeom>
        </p:spPr>
      </p:pic>
      <p:sp>
        <p:nvSpPr>
          <p:cNvPr id="6" name="Shape 72"/>
          <p:cNvSpPr txBox="1">
            <a:spLocks noGrp="1"/>
          </p:cNvSpPr>
          <p:nvPr>
            <p:ph type="title"/>
          </p:nvPr>
        </p:nvSpPr>
        <p:spPr>
          <a:xfrm>
            <a:off x="4765498" y="307299"/>
            <a:ext cx="4237816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背景與觀察- 觀察案例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30081" y="1671403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藉由觀察</a:t>
            </a:r>
            <a:r>
              <a:rPr lang="zh-TW" altLang="en-US" dirty="0" smtClean="0"/>
              <a:t>，文字長短會影響點讚數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43477" y="4605773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977215" y="4763316"/>
            <a:ext cx="508272" cy="315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26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分析方法與目的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633927"/>
            <a:ext cx="8520600" cy="29349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將資料存取於</a:t>
            </a:r>
            <a:r>
              <a:rPr lang="en-US" altLang="zh-TW" dirty="0" err="1" smtClean="0"/>
              <a:t>ElasticSearch</a:t>
            </a:r>
            <a:r>
              <a:rPr lang="zh-TW" altLang="en-US" dirty="0" smtClean="0"/>
              <a:t>，</a:t>
            </a:r>
            <a:r>
              <a:rPr lang="zh-TW" altLang="en-US" dirty="0"/>
              <a:t>藉</a:t>
            </a:r>
            <a:r>
              <a:rPr lang="zh-TW" altLang="en-US" dirty="0" smtClean="0"/>
              <a:t>由分析幾個不同類型但性質相近的粉絲專頁。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如：達美樂披薩、</a:t>
            </a:r>
            <a:r>
              <a:rPr lang="en-US" altLang="zh-TW" dirty="0" err="1" smtClean="0"/>
              <a:t>Pchome</a:t>
            </a:r>
            <a:r>
              <a:rPr lang="zh-TW" altLang="en-US" dirty="0" smtClean="0"/>
              <a:t> </a:t>
            </a:r>
            <a:r>
              <a:rPr lang="en-US" altLang="zh-TW" dirty="0" smtClean="0"/>
              <a:t>24h</a:t>
            </a:r>
            <a:r>
              <a:rPr lang="zh-TW" altLang="en-US" dirty="0" smtClean="0"/>
              <a:t>購物、國泰人壽（同為服務業，賣披薩、網購平台、賣保險）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首先取得</a:t>
            </a:r>
            <a:r>
              <a:rPr lang="zh-TW" altLang="en-US" dirty="0"/>
              <a:t>個</a:t>
            </a:r>
            <a:r>
              <a:rPr lang="zh-TW" altLang="en-US" dirty="0" smtClean="0"/>
              <a:t>粉絲專業的基本資料並進行統計，接著針對各個月分進行分析，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再以不同的分類形式分析按讚人數及評論數，如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文類型，影片，圖片等，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r>
              <a:rPr lang="zh-TW" altLang="en-US" dirty="0" smtClean="0"/>
              <a:t>藉此驗證觀察結果是否正確。</a:t>
            </a:r>
            <a:endParaRPr lang="zh-TW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97239" y="475006"/>
            <a:ext cx="83751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b="1" dirty="0"/>
              <a:t>資料</a:t>
            </a:r>
            <a:r>
              <a:rPr lang="zh-TW" sz="3200" b="1" dirty="0" smtClean="0"/>
              <a:t>統計</a:t>
            </a:r>
            <a:endParaRPr lang="zh-TW" sz="3200" b="1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244183" y="2458387"/>
            <a:ext cx="7303303" cy="1975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分析</a:t>
            </a:r>
            <a:r>
              <a:rPr lang="en-US" altLang="zh-TW" dirty="0" smtClean="0">
                <a:solidFill>
                  <a:srgbClr val="217A94"/>
                </a:solidFill>
                <a:highlight>
                  <a:srgbClr val="FFFFFF"/>
                </a:highlight>
              </a:rPr>
              <a:t>2015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年三個粉絲頁的各項資料，統計圖表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如以下</a:t>
            </a:r>
            <a:r>
              <a:rPr lang="zh-TW" altLang="en-US" dirty="0" smtClean="0">
                <a:solidFill>
                  <a:srgbClr val="217A94"/>
                </a:solidFill>
                <a:highlight>
                  <a:srgbClr val="FFFFFF"/>
                </a:highlight>
              </a:rPr>
              <a:t>：</a:t>
            </a:r>
            <a:endParaRPr lang="zh-TW" dirty="0">
              <a:solidFill>
                <a:srgbClr val="217A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219671" cy="572700"/>
          </a:xfrm>
        </p:spPr>
        <p:txBody>
          <a:bodyPr/>
          <a:lstStyle/>
          <a:p>
            <a:r>
              <a:rPr lang="en-US" altLang="zh-TW" dirty="0" smtClean="0"/>
              <a:t>Fid=115361891807579Domino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760" t="32542" r="46015" b="5795"/>
          <a:stretch/>
        </p:blipFill>
        <p:spPr>
          <a:xfrm>
            <a:off x="2986785" y="2067176"/>
            <a:ext cx="2986857" cy="29187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566" t="32812" r="53766" b="10650"/>
          <a:stretch/>
        </p:blipFill>
        <p:spPr>
          <a:xfrm>
            <a:off x="108885" y="2070819"/>
            <a:ext cx="2994406" cy="29150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432" t="29017" r="22605" b="15428"/>
          <a:stretch/>
        </p:blipFill>
        <p:spPr>
          <a:xfrm>
            <a:off x="5688778" y="53400"/>
            <a:ext cx="3327042" cy="16254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475" t="33386" r="45608" b="5704"/>
          <a:stretch/>
        </p:blipFill>
        <p:spPr>
          <a:xfrm>
            <a:off x="5973642" y="2058880"/>
            <a:ext cx="2983044" cy="29270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55296" y="174639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50904" y="93123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36497" y="174639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22127" y="1751103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376028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232" t="30007" r="55131" b="13270"/>
          <a:stretch/>
        </p:blipFill>
        <p:spPr>
          <a:xfrm>
            <a:off x="14797" y="2080655"/>
            <a:ext cx="2890435" cy="29150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900" t="35046" r="24394" b="7754"/>
          <a:stretch/>
        </p:blipFill>
        <p:spPr>
          <a:xfrm>
            <a:off x="6005320" y="178193"/>
            <a:ext cx="2964960" cy="15460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9312" t="33395" r="45278" b="5840"/>
          <a:stretch/>
        </p:blipFill>
        <p:spPr>
          <a:xfrm>
            <a:off x="2905231" y="2080655"/>
            <a:ext cx="3023379" cy="29184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9151" t="29313" r="45440" b="10068"/>
          <a:stretch/>
        </p:blipFill>
        <p:spPr>
          <a:xfrm>
            <a:off x="5929079" y="2067176"/>
            <a:ext cx="3041201" cy="292856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08012" y="177141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61798" y="204976"/>
            <a:ext cx="5437028" cy="572700"/>
          </a:xfrm>
        </p:spPr>
        <p:txBody>
          <a:bodyPr/>
          <a:lstStyle/>
          <a:p>
            <a:r>
              <a:rPr lang="en-US" altLang="zh-TW" dirty="0"/>
              <a:t>Fid=203507002993446PChome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67446" y="967500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73204" y="1769369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200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356270" y="1769369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6000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256047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4067" t="37524" r="55311" b="6505"/>
          <a:stretch/>
        </p:blipFill>
        <p:spPr>
          <a:xfrm>
            <a:off x="223529" y="2154063"/>
            <a:ext cx="2771215" cy="28491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912" t="29255" r="23561" b="15260"/>
          <a:stretch/>
        </p:blipFill>
        <p:spPr>
          <a:xfrm>
            <a:off x="5770437" y="155707"/>
            <a:ext cx="3276762" cy="16356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9064" t="29905" r="47493" b="8747"/>
          <a:stretch/>
        </p:blipFill>
        <p:spPr>
          <a:xfrm>
            <a:off x="3001535" y="2146091"/>
            <a:ext cx="2768902" cy="28571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19392" t="33257" r="45034" b="5832"/>
          <a:stretch/>
        </p:blipFill>
        <p:spPr>
          <a:xfrm>
            <a:off x="5770437" y="2146564"/>
            <a:ext cx="2959096" cy="285000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66292" y="183831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每月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文數</a:t>
            </a:r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61797" y="204976"/>
            <a:ext cx="5580846" cy="572700"/>
          </a:xfrm>
        </p:spPr>
        <p:txBody>
          <a:bodyPr/>
          <a:lstStyle/>
          <a:p>
            <a:r>
              <a:rPr lang="en-US" altLang="zh-TW" dirty="0"/>
              <a:t>Fid=186034394769383Cathaylife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232563" y="973516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每月各</a:t>
            </a:r>
            <a:r>
              <a:rPr lang="en-US" altLang="zh-TW" dirty="0" err="1" smtClean="0"/>
              <a:t>po</a:t>
            </a:r>
            <a:r>
              <a:rPr lang="zh-TW" altLang="en-US" dirty="0" smtClean="0"/>
              <a:t>文之評論與按讚數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342271" y="1838314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2</a:t>
            </a:r>
            <a:r>
              <a:rPr lang="en-US" altLang="zh-TW" dirty="0" smtClean="0"/>
              <a:t>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的評論數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172246" y="1838787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為</a:t>
            </a:r>
            <a:r>
              <a:rPr lang="en-US" altLang="zh-TW" dirty="0" smtClean="0"/>
              <a:t>Outlier</a:t>
            </a:r>
            <a:r>
              <a:rPr lang="zh-TW" altLang="en-US" dirty="0" smtClean="0"/>
              <a:t>的按讚</a:t>
            </a:r>
            <a:r>
              <a:rPr lang="zh-TW" altLang="en-US" dirty="0"/>
              <a:t>數</a:t>
            </a:r>
          </a:p>
        </p:txBody>
      </p:sp>
    </p:spTree>
    <p:extLst>
      <p:ext uri="{BB962C8B-B14F-4D97-AF65-F5344CB8AC3E}">
        <p14:creationId xmlns:p14="http://schemas.microsoft.com/office/powerpoint/2010/main" val="19996267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494</Words>
  <Application>Microsoft Office PowerPoint</Application>
  <PresentationFormat>如螢幕大小 (16:9)</PresentationFormat>
  <Paragraphs>62</Paragraphs>
  <Slides>15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新細明體</vt:lpstr>
      <vt:lpstr>Arial</vt:lpstr>
      <vt:lpstr>simple-light-2</vt:lpstr>
      <vt:lpstr>社群媒體分析期末報告</vt:lpstr>
      <vt:lpstr>報告大綱</vt:lpstr>
      <vt:lpstr>背景與觀察- 觀察案例</vt:lpstr>
      <vt:lpstr>背景與觀察- 觀察案例</vt:lpstr>
      <vt:lpstr>分析方法與目的</vt:lpstr>
      <vt:lpstr>資料統計</vt:lpstr>
      <vt:lpstr>Fid=115361891807579Domino</vt:lpstr>
      <vt:lpstr>Fid=203507002993446PChome</vt:lpstr>
      <vt:lpstr>Fid=186034394769383Cathaylife</vt:lpstr>
      <vt:lpstr>資料分析結果</vt:lpstr>
      <vt:lpstr>各粉絲頁的po文類別及各類別文章數</vt:lpstr>
      <vt:lpstr>PowerPoint 簡報</vt:lpstr>
      <vt:lpstr>三粉絲專頁依據各類別po分類分析按讚數</vt:lpstr>
      <vt:lpstr>三粉絲專頁依據各類別po分類分析留言數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社群媒體分析期末報告 (範本)</dc:title>
  <cp:lastModifiedBy>user</cp:lastModifiedBy>
  <cp:revision>23</cp:revision>
  <dcterms:modified xsi:type="dcterms:W3CDTF">2017-01-15T20:35:18Z</dcterms:modified>
</cp:coreProperties>
</file>